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6" r:id="rId6"/>
    <p:sldId id="265" r:id="rId7"/>
    <p:sldId id="268" r:id="rId8"/>
    <p:sldId id="264" r:id="rId9"/>
    <p:sldId id="263" r:id="rId10"/>
    <p:sldId id="267" r:id="rId11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>
      <p:cViewPr varScale="1">
        <p:scale>
          <a:sx n="92" d="100"/>
          <a:sy n="92" d="100"/>
        </p:scale>
        <p:origin x="756" y="9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E37BA-CF67-4BFA-9291-9C42F245737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7395-2D4E-4A3C-84DC-09A87F21F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7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07395-2D4E-4A3C-84DC-09A87F21F5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7349"/>
            <a:ext cx="7088832" cy="131566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963"/>
            <a:ext cx="8229600" cy="85804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209044BC-C0AA-4882-A799-4445BF2AAC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89955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89955"/>
            <a:ext cx="5317430" cy="3608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98067"/>
            <a:ext cx="3008313" cy="26008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1133971"/>
            <a:ext cx="5486400" cy="2414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963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4050"/>
            <a:ext cx="8229600" cy="274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1638027"/>
            <a:ext cx="5554959" cy="136815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системы стандартизации НОСТРОЙ с учетом изменений в законодательстве.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51285" y="3006179"/>
            <a:ext cx="3840995" cy="1008112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Заместитель Исполнительного</a:t>
            </a:r>
          </a:p>
          <a:p>
            <a:pPr algn="r">
              <a:spcBef>
                <a:spcPct val="0"/>
              </a:spcBef>
            </a:pPr>
            <a:r>
              <a:rPr lang="ru-RU" altLang="ru-RU" sz="1600" b="1" dirty="0">
                <a:solidFill>
                  <a:srgbClr val="002060"/>
                </a:solidFill>
              </a:rPr>
              <a:t>директора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НОСТРОЙ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altLang="ru-RU" sz="1600" b="1" dirty="0" err="1">
                <a:solidFill>
                  <a:srgbClr val="002060"/>
                </a:solidFill>
              </a:rPr>
              <a:t>С.В.Пугачев</a:t>
            </a:r>
            <a:endParaRPr lang="ru-RU" altLang="ru-RU" sz="1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989866"/>
            <a:ext cx="3384376" cy="1024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9955"/>
            <a:ext cx="80648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188" y="945753"/>
            <a:ext cx="8858250" cy="4762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Нормативная база Системы стандартизации НОСТРОЙ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0803" y="1422003"/>
            <a:ext cx="89281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alt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статьи 55.5. Градостроительного Кодекса РФ: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саморегулируемой организации и внутренние документы не могут противоречить </a:t>
            </a:r>
            <a:r>
              <a:rPr lang="ru-RU" alt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РФ, законодательству РФ о техническом регулировании, а также </a:t>
            </a:r>
            <a:r>
              <a:rPr lang="ru-RU" altLang="ru-RU" sz="1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lang="ru-RU" altLang="ru-RU" sz="1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утвержденным соответствующим Национальным объединением саморегулируемых организаций.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55.13 Градостроительного Кодекса РФ: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контроля СРО за деятельностью своих членов осуществляется в том числе контроль: за соблюдением членами СРО требований законодательства Российской Федерации о градостроительной деятельности, о техническом регулировании, </a:t>
            </a:r>
            <a:r>
              <a:rPr lang="ru-RU" alt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соблюдение членами СРО требований, установленных в стандартах 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55.15 Градостроительного Кодекса РФ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отношении члена СРО, допустившего нарушение требований законодательства Российской Федерации о градостроительной деятельности, требований технических регламентов, </a:t>
            </a:r>
            <a:r>
              <a:rPr lang="ru-RU" altLang="ru-RU" sz="1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стандартов на процессы выполнения работ</a:t>
            </a:r>
            <a:r>
              <a:rPr lang="ru-RU" altLang="ru-RU" sz="1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…СРО могут применяться меры дисциплинарного воздействия, предусмотренные Федеральным законом "О саморегулируемых организациях".</a:t>
            </a:r>
            <a:endParaRPr lang="ru-RU" altLang="ru-RU" sz="1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935561"/>
            <a:ext cx="9144000" cy="26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Программа разработки стандартов и рекомендации  НОСТРОЙ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884368" y="925513"/>
            <a:ext cx="1259632" cy="3808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99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1195911"/>
            <a:ext cx="1259632" cy="308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Приняты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95911"/>
            <a:ext cx="7884368" cy="31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800000"/>
                </a:solidFill>
              </a:rPr>
              <a:t>Принято </a:t>
            </a:r>
            <a:r>
              <a:rPr lang="ru-RU" sz="1400" b="1" dirty="0" smtClean="0">
                <a:solidFill>
                  <a:srgbClr val="800000"/>
                </a:solidFill>
              </a:rPr>
              <a:t>235 </a:t>
            </a:r>
            <a:r>
              <a:rPr lang="ru-RU" sz="1400" b="1" dirty="0">
                <a:solidFill>
                  <a:srgbClr val="800000"/>
                </a:solidFill>
              </a:rPr>
              <a:t>СТО (Р) </a:t>
            </a:r>
            <a:r>
              <a:rPr lang="ru-RU" sz="1400" b="1" dirty="0" smtClean="0">
                <a:solidFill>
                  <a:srgbClr val="800000"/>
                </a:solidFill>
              </a:rPr>
              <a:t>НОСТРОЙ В </a:t>
            </a:r>
            <a:r>
              <a:rPr lang="ru-RU" sz="1400" b="1" dirty="0">
                <a:solidFill>
                  <a:srgbClr val="800000"/>
                </a:solidFill>
              </a:rPr>
              <a:t>разработке – более 40 СТО (Р) НОСТРОЙ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20529"/>
            <a:ext cx="7884368" cy="540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1400" b="1" u="sng" dirty="0" smtClean="0">
                <a:solidFill>
                  <a:srgbClr val="800000"/>
                </a:solidFill>
              </a:rPr>
              <a:t>Общие </a:t>
            </a:r>
            <a:r>
              <a:rPr lang="ru-RU" sz="1400" b="1" u="sng" dirty="0">
                <a:solidFill>
                  <a:srgbClr val="800000"/>
                </a:solidFill>
              </a:rPr>
              <a:t>технические вопросы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организация строительного производства, метрология, оценка соответствия, карты контроля, капитальный </a:t>
            </a:r>
            <a:r>
              <a:rPr lang="ru-RU" sz="1400" b="1" dirty="0" smtClean="0">
                <a:solidFill>
                  <a:schemeClr val="tx1"/>
                </a:solidFill>
              </a:rPr>
              <a:t>ремонт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060576"/>
            <a:ext cx="7884368" cy="729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400" b="1" u="sng" dirty="0">
                <a:solidFill>
                  <a:srgbClr val="800000"/>
                </a:solidFill>
              </a:rPr>
              <a:t>Жилые, общественные и промышленные здания, применение строительных конструкций и </a:t>
            </a:r>
            <a:r>
              <a:rPr lang="ru-RU" sz="1400" b="1" u="sng" dirty="0" smtClean="0">
                <a:solidFill>
                  <a:srgbClr val="800000"/>
                </a:solidFill>
              </a:rPr>
              <a:t>материалов </a:t>
            </a:r>
            <a:r>
              <a:rPr lang="ru-RU" sz="1400" b="1" dirty="0" smtClean="0">
                <a:solidFill>
                  <a:schemeClr val="tx1"/>
                </a:solidFill>
              </a:rPr>
              <a:t>устройство</a:t>
            </a:r>
            <a:r>
              <a:rPr lang="ru-RU" sz="1400" b="1" dirty="0">
                <a:solidFill>
                  <a:schemeClr val="tx1"/>
                </a:solidFill>
              </a:rPr>
              <a:t>, монтаж, обследование, защита, </a:t>
            </a:r>
            <a:r>
              <a:rPr lang="ru-RU" sz="1400" b="1" dirty="0" smtClean="0">
                <a:solidFill>
                  <a:schemeClr val="tx1"/>
                </a:solidFill>
              </a:rPr>
              <a:t>усиление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790155"/>
            <a:ext cx="7884368" cy="864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1400" b="1" u="sng" dirty="0">
                <a:solidFill>
                  <a:srgbClr val="800000"/>
                </a:solidFill>
              </a:rPr>
              <a:t>Наружные и внутренние инженерные сети и </a:t>
            </a:r>
            <a:r>
              <a:rPr lang="ru-RU" sz="1400" b="1" u="sng" dirty="0" smtClean="0">
                <a:solidFill>
                  <a:srgbClr val="800000"/>
                </a:solidFill>
              </a:rPr>
              <a:t>системы </a:t>
            </a:r>
            <a:r>
              <a:rPr lang="ru-RU" sz="1400" b="1" dirty="0" smtClean="0">
                <a:solidFill>
                  <a:schemeClr val="tx1"/>
                </a:solidFill>
              </a:rPr>
              <a:t>монтаж </a:t>
            </a:r>
            <a:r>
              <a:rPr lang="ru-RU" sz="1400" b="1" dirty="0">
                <a:solidFill>
                  <a:schemeClr val="tx1"/>
                </a:solidFill>
              </a:rPr>
              <a:t>и пуско-наладка инженерного, промышленного и технологического оборудования, системы газораспределения и </a:t>
            </a:r>
            <a:r>
              <a:rPr lang="ru-RU" sz="1400" b="1" dirty="0" err="1">
                <a:solidFill>
                  <a:schemeClr val="tx1"/>
                </a:solidFill>
              </a:rPr>
              <a:t>газопотребления</a:t>
            </a:r>
            <a:r>
              <a:rPr lang="ru-RU" sz="1400" b="1" dirty="0">
                <a:solidFill>
                  <a:schemeClr val="tx1"/>
                </a:solidFill>
              </a:rPr>
              <a:t>, лифты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670696"/>
            <a:ext cx="7884368" cy="555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u="sng" dirty="0">
                <a:solidFill>
                  <a:srgbClr val="800000"/>
                </a:solidFill>
              </a:rPr>
              <a:t>Сооружения </a:t>
            </a:r>
            <a:r>
              <a:rPr lang="ru-RU" sz="1400" b="1" u="sng" dirty="0" smtClean="0">
                <a:solidFill>
                  <a:srgbClr val="800000"/>
                </a:solidFill>
              </a:rPr>
              <a:t>транспорта </a:t>
            </a:r>
            <a:r>
              <a:rPr lang="ru-RU" sz="1400" b="1" dirty="0" smtClean="0">
                <a:solidFill>
                  <a:schemeClr val="tx1"/>
                </a:solidFill>
              </a:rPr>
              <a:t>дорожное </a:t>
            </a:r>
            <a:r>
              <a:rPr lang="ru-RU" sz="1400" b="1" dirty="0">
                <a:solidFill>
                  <a:schemeClr val="tx1"/>
                </a:solidFill>
              </a:rPr>
              <a:t>и железнодорожное строительство,</a:t>
            </a:r>
          </a:p>
          <a:p>
            <a:pPr marL="285750" indent="-285750"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освоение подземного пространства, мостовые и тоннельные сооружения, аэродромы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4230315"/>
            <a:ext cx="7884369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u="sng" dirty="0" smtClean="0">
                <a:solidFill>
                  <a:srgbClr val="800000"/>
                </a:solidFill>
              </a:rPr>
              <a:t>Энергетика </a:t>
            </a:r>
            <a:r>
              <a:rPr lang="ru-RU" sz="1400" b="1" dirty="0" smtClean="0">
                <a:solidFill>
                  <a:schemeClr val="tx1"/>
                </a:solidFill>
              </a:rPr>
              <a:t>объекты </a:t>
            </a:r>
            <a:r>
              <a:rPr lang="ru-RU" sz="1400" b="1" dirty="0">
                <a:solidFill>
                  <a:schemeClr val="tx1"/>
                </a:solidFill>
              </a:rPr>
              <a:t>электроэнергетики и использования атомной энергии, гидроэнергетика, промышленные печи и агрегаты, </a:t>
            </a:r>
          </a:p>
        </p:txBody>
      </p:sp>
    </p:spTree>
    <p:extLst>
      <p:ext uri="{BB962C8B-B14F-4D97-AF65-F5344CB8AC3E}">
        <p14:creationId xmlns:p14="http://schemas.microsoft.com/office/powerpoint/2010/main" val="282808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9954"/>
            <a:ext cx="7848872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89955"/>
            <a:ext cx="849694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4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7947"/>
            <a:ext cx="81369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4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7946"/>
            <a:ext cx="8352928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89954"/>
            <a:ext cx="8208913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17947"/>
            <a:ext cx="835292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3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350</Words>
  <Application>Microsoft Office PowerPoint</Application>
  <PresentationFormat>Произвольный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Развитие  системы стандартизации НОСТРОЙ с учетом изменений в законодательстве.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Сергей</cp:lastModifiedBy>
  <cp:revision>20</cp:revision>
  <dcterms:created xsi:type="dcterms:W3CDTF">2016-12-11T14:31:25Z</dcterms:created>
  <dcterms:modified xsi:type="dcterms:W3CDTF">2016-12-14T19:39:20Z</dcterms:modified>
</cp:coreProperties>
</file>